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media/image2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09" r:id="rId3"/>
    <p:sldId id="411" r:id="rId4"/>
    <p:sldId id="416" r:id="rId5"/>
    <p:sldId id="420" r:id="rId6"/>
    <p:sldId id="421" r:id="rId7"/>
    <p:sldId id="422" r:id="rId8"/>
    <p:sldId id="423" r:id="rId9"/>
    <p:sldId id="424" r:id="rId10"/>
    <p:sldId id="425" r:id="rId11"/>
    <p:sldId id="412" r:id="rId12"/>
    <p:sldId id="414" r:id="rId13"/>
    <p:sldId id="413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76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.svg>
</file>

<file path=ppt/media/image2.png>
</file>

<file path=ppt/media/image2.sv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None/>
              <a:tabLst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6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67.xml"/><Relationship Id="rId6" Type="http://schemas.openxmlformats.org/officeDocument/2006/relationships/image" Target="../media/image2.svg"/><Relationship Id="rId5" Type="http://schemas.openxmlformats.org/officeDocument/2006/relationships/image" Target="../media/image3.png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tags" Target="../tags/tag6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/>
              <a:t>TBOX</a:t>
            </a:r>
            <a:r>
              <a:rPr lang="zh-CN" altLang="en-US"/>
              <a:t>设备简介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单击输入您的封面副标题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功能特点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5652770" cy="5310505"/>
          </a:xfr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>
            <a:normAutofit/>
          </a:bodyPr>
          <a:p>
            <a:r>
              <a:t>实时数据采集</a:t>
            </a:r>
          </a:p>
          <a:p>
            <a:pPr lvl="1">
              <a:buFont typeface="Wingdings" panose="05000000000000000000" charset="0"/>
              <a:buChar char="n"/>
            </a:pPr>
            <a:r>
              <a:t>行驶里程</a:t>
            </a:r>
          </a:p>
          <a:p>
            <a:pPr lvl="1">
              <a:buFont typeface="Wingdings" panose="05000000000000000000" charset="0"/>
              <a:buChar char="n"/>
            </a:pPr>
            <a:r>
              <a:t>充电详情</a:t>
            </a:r>
          </a:p>
          <a:p>
            <a:pPr lvl="1">
              <a:buFont typeface="Wingdings" panose="05000000000000000000" charset="0"/>
              <a:buChar char="n"/>
            </a:pPr>
            <a:r>
              <a:t>发动机数据（转速、发动机功率、扭矩、百里功耗）</a:t>
            </a:r>
          </a:p>
          <a:p>
            <a:pPr lvl="1">
              <a:buFont typeface="Wingdings" panose="05000000000000000000" charset="0"/>
              <a:buChar char="n"/>
            </a:pPr>
            <a:r>
              <a:t>数据曲线（功率、速度、加速度、扭矩、海拔）</a:t>
            </a:r>
          </a:p>
          <a:p>
            <a:r>
              <a:t>异常报警提醒</a:t>
            </a:r>
          </a:p>
          <a:p>
            <a:pPr lvl="1">
              <a:buFont typeface="Wingdings" panose="05000000000000000000" charset="0"/>
              <a:buChar char="n"/>
            </a:pPr>
            <a:r>
              <a:t>电池：满电、电量过低、充电电压异常</a:t>
            </a:r>
          </a:p>
          <a:p>
            <a:pPr lvl="1">
              <a:buFont typeface="Wingdings" panose="05000000000000000000" charset="0"/>
              <a:buChar char="n"/>
            </a:pPr>
            <a:r>
              <a:t>油量过低</a:t>
            </a:r>
          </a:p>
          <a:p>
            <a:pPr lvl="1">
              <a:buFont typeface="Wingdings" panose="05000000000000000000" charset="0"/>
              <a:buChar char="n"/>
            </a:pPr>
            <a:r>
              <a:t>翻车提醒</a:t>
            </a:r>
          </a:p>
          <a:p>
            <a:pPr lvl="1">
              <a:buFont typeface="Wingdings" panose="05000000000000000000" charset="0"/>
              <a:buChar char="n"/>
            </a:pPr>
            <a:r>
              <a:rPr b="1"/>
              <a:t>撞车提醒</a:t>
            </a:r>
            <a:endParaRPr b="1"/>
          </a:p>
        </p:txBody>
      </p:sp>
      <p:sp>
        <p:nvSpPr>
          <p:cNvPr id="4" name="内容占位符 2"/>
          <p:cNvSpPr>
            <a:spLocks noGrp="1"/>
          </p:cNvSpPr>
          <p:nvPr/>
        </p:nvSpPr>
        <p:spPr>
          <a:xfrm>
            <a:off x="6811010" y="1490345"/>
            <a:ext cx="4908550" cy="5310505"/>
          </a:xfrm>
          <a:prstGeom prst="rect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t>车辆定位</a:t>
            </a:r>
          </a:p>
          <a:p>
            <a:pPr lvl="1">
              <a:buFont typeface="Wingdings" panose="05000000000000000000" charset="0"/>
              <a:buChar char="n"/>
            </a:pPr>
            <a:r>
              <a:rPr>
                <a:sym typeface="+mn-ea"/>
              </a:rPr>
              <a:t>车辆异动</a:t>
            </a:r>
            <a:endParaRPr>
              <a:sym typeface="+mn-ea"/>
            </a:endParaRPr>
          </a:p>
          <a:p>
            <a:r>
              <a:t>远程车辆控制</a:t>
            </a:r>
          </a:p>
          <a:p>
            <a:pPr lvl="1">
              <a:buFont typeface="Wingdings" panose="05000000000000000000" charset="0"/>
              <a:buChar char="n"/>
            </a:pPr>
            <a:r>
              <a:t>感应解锁</a:t>
            </a:r>
          </a:p>
          <a:p>
            <a:pPr lvl="1">
              <a:buFont typeface="Wingdings" panose="05000000000000000000" charset="0"/>
              <a:buChar char="n"/>
            </a:pPr>
            <a:r>
              <a:t>档位设置</a:t>
            </a:r>
          </a:p>
          <a:p>
            <a:pPr lvl="1">
              <a:buFont typeface="Wingdings" panose="05000000000000000000" charset="0"/>
              <a:buChar char="n"/>
            </a:pPr>
            <a:r>
              <a:rPr lang="en-US" altLang="zh-CN"/>
              <a:t>EPS</a:t>
            </a:r>
            <a:r>
              <a:t>设置</a:t>
            </a:r>
          </a:p>
          <a:p>
            <a:pPr lvl="1">
              <a:buFont typeface="Wingdings" panose="05000000000000000000" charset="0"/>
              <a:buChar char="n"/>
            </a:pPr>
            <a:r>
              <a:t>能量回收设置</a:t>
            </a:r>
          </a:p>
          <a:p>
            <a:r>
              <a:rPr lang="en-US" altLang="zh-CN"/>
              <a:t>OTA</a:t>
            </a:r>
            <a:r>
              <a:t>升级功能</a:t>
            </a: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t>撞车提醒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6032500" cy="2733040"/>
          </a:xfr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>
            <a:normAutofit/>
          </a:bodyPr>
          <a:p>
            <a:r>
              <a:rPr lang="en-US" altLang="zh-CN" b="1"/>
              <a:t>TBOX</a:t>
            </a:r>
            <a:r>
              <a:rPr b="1"/>
              <a:t>监测到撞车后，立即通过短信通知紧急联系人。确保司机的人身安全</a:t>
            </a:r>
            <a:endParaRPr b="1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rcRect t="55" r="-184"/>
          <a:stretch>
            <a:fillRect/>
          </a:stretch>
        </p:blipFill>
        <p:spPr>
          <a:xfrm>
            <a:off x="8829040" y="280670"/>
            <a:ext cx="2986405" cy="645668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技术参数</a:t>
            </a:r>
          </a:p>
        </p:txBody>
      </p:sp>
      <p:graphicFrame>
        <p:nvGraphicFramePr>
          <p:cNvPr id="5" name="内容占位符 4"/>
          <p:cNvGraphicFramePr/>
          <p:nvPr>
            <p:ph idx="1"/>
            <p:custDataLst>
              <p:tags r:id="rId1"/>
            </p:custDataLst>
          </p:nvPr>
        </p:nvGraphicFramePr>
        <p:xfrm>
          <a:off x="446475" y="1457380"/>
          <a:ext cx="5485130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2565"/>
                <a:gridCol w="2742565"/>
              </a:tblGrid>
              <a:tr h="0">
                <a:tc gridSpan="2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基本参数</a:t>
                      </a:r>
                      <a:endParaRPr lang="zh-CN" altLang="en-US" sz="18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 hMerge="1"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尺寸（</a:t>
                      </a: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L*W*H</a:t>
                      </a:r>
                      <a:r>
                        <a:rPr lang="zh-CN" altLang="en-US" sz="1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  <a:endParaRPr lang="zh-CN" altLang="en-US" sz="18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85mm*85mm*43mm</a:t>
                      </a:r>
                      <a:endParaRPr lang="zh-CN" altLang="en-US" sz="18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输入电压</a:t>
                      </a:r>
                      <a:endParaRPr lang="zh-CN" altLang="en-US" sz="18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DC</a:t>
                      </a:r>
                      <a:r>
                        <a:rPr lang="zh-CN" altLang="en-US" sz="18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：</a:t>
                      </a:r>
                      <a:r>
                        <a:rPr lang="en-US" altLang="zh-CN" sz="18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12V</a:t>
                      </a:r>
                      <a:endParaRPr lang="en-US" altLang="zh-CN" sz="18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工作功耗</a:t>
                      </a:r>
                      <a:endParaRPr lang="zh-CN" altLang="en-US" sz="18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12V@250mA</a:t>
                      </a:r>
                      <a:endParaRPr lang="en-US" altLang="zh-CN" sz="18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低功耗功耗</a:t>
                      </a:r>
                      <a:endParaRPr lang="zh-CN" altLang="en-US" sz="18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12V@8mA</a:t>
                      </a:r>
                      <a:endParaRPr lang="en-US" altLang="zh-CN" sz="18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防护等级</a:t>
                      </a:r>
                      <a:endParaRPr lang="zh-CN" altLang="en-US" sz="18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IP67</a:t>
                      </a:r>
                      <a:endParaRPr lang="en-US" altLang="zh-CN" sz="18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工作温度</a:t>
                      </a:r>
                      <a:endParaRPr lang="zh-CN" altLang="en-US" sz="18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-30℃~+85℃</a:t>
                      </a:r>
                      <a:endParaRPr lang="zh-CN" altLang="en-US" sz="18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存储温度</a:t>
                      </a:r>
                      <a:endParaRPr lang="zh-CN" altLang="en-US" sz="18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-40℃~+85℃</a:t>
                      </a:r>
                      <a:endParaRPr lang="zh-CN" altLang="en-US" sz="18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表格 6"/>
          <p:cNvGraphicFramePr/>
          <p:nvPr>
            <p:custDataLst>
              <p:tags r:id="rId2"/>
            </p:custDataLst>
          </p:nvPr>
        </p:nvGraphicFramePr>
        <p:xfrm>
          <a:off x="446475" y="4860345"/>
          <a:ext cx="5485130" cy="3429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2565"/>
                <a:gridCol w="2742565"/>
              </a:tblGrid>
              <a:tr h="381000">
                <a:tc gridSpan="2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通信参数</a:t>
                      </a:r>
                      <a:endParaRPr lang="zh-CN" altLang="en-US" sz="18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 hMerge="1"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无线通信模块</a:t>
                      </a:r>
                      <a:endParaRPr lang="zh-CN" altLang="en-US" sz="18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LTE CAT4/UMTS/EGPRS</a:t>
                      </a:r>
                      <a:endParaRPr lang="en-US" altLang="zh-CN" sz="18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BLE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支持</a:t>
                      </a:r>
                      <a:endParaRPr lang="zh-CN" altLang="en-US" sz="18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表格 7"/>
          <p:cNvGraphicFramePr/>
          <p:nvPr>
            <p:custDataLst>
              <p:tags r:id="rId3"/>
            </p:custDataLst>
          </p:nvPr>
        </p:nvGraphicFramePr>
        <p:xfrm>
          <a:off x="6174810" y="1457380"/>
          <a:ext cx="548513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2565"/>
                <a:gridCol w="2742565"/>
              </a:tblGrid>
              <a:tr h="381000">
                <a:tc gridSpan="2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其他参数</a:t>
                      </a:r>
                      <a:endParaRPr lang="zh-CN" altLang="en-US" sz="18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 hMerge="1"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GPS</a:t>
                      </a:r>
                      <a:endParaRPr lang="en-US" altLang="zh-CN" sz="18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支持</a:t>
                      </a:r>
                      <a:endParaRPr lang="zh-CN" altLang="en-US" sz="18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短路保护</a:t>
                      </a:r>
                      <a:endParaRPr lang="zh-CN" altLang="en-US" sz="18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支持</a:t>
                      </a:r>
                      <a:endParaRPr lang="zh-CN" altLang="en-US" sz="18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 b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反接保护</a:t>
                      </a:r>
                      <a:endParaRPr lang="zh-CN" altLang="en-US" sz="1800" b="1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支持</a:t>
                      </a:r>
                      <a:endParaRPr lang="zh-CN" altLang="en-US" sz="1800" b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custDataLst>
      <p:tags r:id="rId4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概述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5509895" cy="1304925"/>
          </a:xfrm>
        </p:spPr>
        <p:txBody>
          <a:bodyPr/>
          <a:p>
            <a:r>
              <a:rPr lang="en-US" altLang="zh-CN"/>
              <a:t>TBOX</a:t>
            </a:r>
            <a:r>
              <a:t>是由赛格威科技有限公司自主研发的车联数据采集终端，支持</a:t>
            </a:r>
            <a:r>
              <a:rPr lang="en-US" altLang="zh-CN"/>
              <a:t>4G</a:t>
            </a:r>
            <a:r>
              <a:t>网络、蓝牙连接，适用于赛格威全地形车。</a:t>
            </a:r>
          </a:p>
          <a:p/>
        </p:txBody>
      </p:sp>
      <p:pic>
        <p:nvPicPr>
          <p:cNvPr id="7" name="图片 6" descr="t-box(2)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25917" t="14601" r="26000" b="10899"/>
          <a:stretch>
            <a:fillRect/>
          </a:stretch>
        </p:blipFill>
        <p:spPr>
          <a:xfrm>
            <a:off x="6352540" y="608330"/>
            <a:ext cx="5224780" cy="4554855"/>
          </a:xfrm>
          <a:prstGeom prst="rect">
            <a:avLst/>
          </a:prstGeom>
        </p:spPr>
      </p:pic>
      <p:sp>
        <p:nvSpPr>
          <p:cNvPr id="8" name="云形 7"/>
          <p:cNvSpPr/>
          <p:nvPr/>
        </p:nvSpPr>
        <p:spPr>
          <a:xfrm>
            <a:off x="960755" y="2795270"/>
            <a:ext cx="4737100" cy="1207770"/>
          </a:xfrm>
          <a:prstGeom prst="cloud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p>
            <a:pPr algn="ctr"/>
            <a:r>
              <a:rPr lang="zh-CN" altLang="en-US"/>
              <a:t>车联网</a:t>
            </a:r>
            <a:endParaRPr lang="zh-CN" altLang="en-US"/>
          </a:p>
        </p:txBody>
      </p:sp>
      <p:pic>
        <p:nvPicPr>
          <p:cNvPr id="9" name="图片 8" descr="resource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50615" y="3945255"/>
            <a:ext cx="2912745" cy="2912745"/>
          </a:xfrm>
          <a:prstGeom prst="rect">
            <a:avLst/>
          </a:prstGeom>
        </p:spPr>
      </p:pic>
      <p:sp>
        <p:nvSpPr>
          <p:cNvPr id="10" name="五角星 9"/>
          <p:cNvSpPr/>
          <p:nvPr/>
        </p:nvSpPr>
        <p:spPr>
          <a:xfrm>
            <a:off x="4173855" y="4892675"/>
            <a:ext cx="513715" cy="466090"/>
          </a:xfrm>
          <a:prstGeom prst="star5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974465" y="4702175"/>
            <a:ext cx="912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/>
              <a:t>TBOX</a:t>
            </a:r>
            <a:endParaRPr lang="en-US" altLang="zh-CN" b="1"/>
          </a:p>
        </p:txBody>
      </p:sp>
      <p:pic>
        <p:nvPicPr>
          <p:cNvPr id="12" name="图片 11" descr="resource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27405" y="4930775"/>
            <a:ext cx="941705" cy="94170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856615" y="4562475"/>
            <a:ext cx="912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/>
              <a:t>APP</a:t>
            </a:r>
            <a:endParaRPr lang="en-US" altLang="zh-CN" b="1"/>
          </a:p>
        </p:txBody>
      </p:sp>
      <p:cxnSp>
        <p:nvCxnSpPr>
          <p:cNvPr id="15" name="曲线连接符 14"/>
          <p:cNvCxnSpPr>
            <a:stCxn id="11" idx="0"/>
          </p:cNvCxnSpPr>
          <p:nvPr/>
        </p:nvCxnSpPr>
        <p:spPr>
          <a:xfrm rot="16200000" flipV="1">
            <a:off x="3969385" y="4241165"/>
            <a:ext cx="912495" cy="9525"/>
          </a:xfrm>
          <a:prstGeom prst="curvedConnector3">
            <a:avLst>
              <a:gd name="adj1" fmla="val 49965"/>
            </a:avLst>
          </a:prstGeom>
          <a:ln w="38100">
            <a:solidFill>
              <a:srgbClr val="FF0000"/>
            </a:solidFill>
            <a:prstDash val="sysDash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曲线连接符 16"/>
          <p:cNvCxnSpPr/>
          <p:nvPr/>
        </p:nvCxnSpPr>
        <p:spPr>
          <a:xfrm rot="16200000">
            <a:off x="1315720" y="3914140"/>
            <a:ext cx="690245" cy="669925"/>
          </a:xfrm>
          <a:prstGeom prst="curvedConnector3">
            <a:avLst>
              <a:gd name="adj1" fmla="val 49954"/>
            </a:avLst>
          </a:prstGeom>
          <a:ln w="38100">
            <a:solidFill>
              <a:srgbClr val="FF0000"/>
            </a:solidFill>
            <a:prstDash val="sysDash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曲线连接符 17"/>
          <p:cNvCxnSpPr>
            <a:stCxn id="12" idx="3"/>
            <a:endCxn id="10" idx="1"/>
          </p:cNvCxnSpPr>
          <p:nvPr/>
        </p:nvCxnSpPr>
        <p:spPr>
          <a:xfrm flipV="1">
            <a:off x="1769110" y="5070475"/>
            <a:ext cx="2404745" cy="331470"/>
          </a:xfrm>
          <a:prstGeom prst="curvedConnector3">
            <a:avLst>
              <a:gd name="adj1" fmla="val 50013"/>
            </a:avLst>
          </a:prstGeom>
          <a:ln w="38100">
            <a:solidFill>
              <a:srgbClr val="FF0000"/>
            </a:solidFill>
            <a:prstDash val="sysDash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2286635" y="5033645"/>
            <a:ext cx="1363980" cy="3683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pPr algn="ctr"/>
            <a:r>
              <a:rPr lang="en-US" altLang="zh-CN" b="1"/>
              <a:t>Bluetooth</a:t>
            </a:r>
            <a:endParaRPr lang="en-US" altLang="zh-CN" b="1"/>
          </a:p>
        </p:txBody>
      </p:sp>
      <p:sp>
        <p:nvSpPr>
          <p:cNvPr id="20" name="文本框 19"/>
          <p:cNvSpPr txBox="1"/>
          <p:nvPr/>
        </p:nvSpPr>
        <p:spPr>
          <a:xfrm>
            <a:off x="4178935" y="4065270"/>
            <a:ext cx="508635" cy="3683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pPr algn="ctr"/>
            <a:r>
              <a:rPr lang="en-US" altLang="zh-CN" b="1"/>
              <a:t>4G</a:t>
            </a:r>
            <a:endParaRPr lang="en-US" altLang="zh-CN" b="1"/>
          </a:p>
        </p:txBody>
      </p:sp>
    </p:spTree>
    <p:custDataLst>
      <p:tags r:id="rId7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3200"/>
              <a:t>TBOX</a:t>
            </a:r>
            <a:r>
              <a:rPr sz="3200"/>
              <a:t>外围硬件</a:t>
            </a:r>
            <a:endParaRPr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561330" y="3455670"/>
            <a:ext cx="1297940" cy="690880"/>
          </a:xfr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>
            <a:noAutofit/>
          </a:bodyPr>
          <a:p>
            <a:pPr marL="0" indent="0" algn="ctr">
              <a:buNone/>
            </a:pPr>
            <a:r>
              <a:rPr lang="en-US" altLang="zh-CN" sz="2400" b="1"/>
              <a:t>MCU</a:t>
            </a:r>
            <a:endParaRPr lang="en-US" altLang="zh-CN" sz="2400" b="1"/>
          </a:p>
          <a:p>
            <a:pPr marL="0" indent="0" algn="ctr">
              <a:buNone/>
            </a:pPr>
            <a:endParaRPr lang="en-US" altLang="zh-CN" sz="2400" b="1"/>
          </a:p>
        </p:txBody>
      </p:sp>
      <p:sp>
        <p:nvSpPr>
          <p:cNvPr id="10" name="内容占位符 2"/>
          <p:cNvSpPr>
            <a:spLocks noGrp="1"/>
          </p:cNvSpPr>
          <p:nvPr/>
        </p:nvSpPr>
        <p:spPr>
          <a:xfrm>
            <a:off x="608330" y="608965"/>
            <a:ext cx="10968990" cy="6191885"/>
          </a:xfrm>
          <a:prstGeom prst="rect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sz="1400"/>
          </a:p>
        </p:txBody>
      </p:sp>
      <p:sp>
        <p:nvSpPr>
          <p:cNvPr id="11" name="内容占位符 2"/>
          <p:cNvSpPr>
            <a:spLocks noGrp="1"/>
          </p:cNvSpPr>
          <p:nvPr/>
        </p:nvSpPr>
        <p:spPr>
          <a:xfrm>
            <a:off x="3618230" y="1246505"/>
            <a:ext cx="1716405" cy="956310"/>
          </a:xfrm>
          <a:prstGeom prst="rect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400" b="1"/>
              <a:t>BLE</a:t>
            </a:r>
            <a:endParaRPr lang="en-US" altLang="zh-CN" sz="1400" b="1"/>
          </a:p>
          <a:p>
            <a:pPr marL="0" indent="0" algn="ctr">
              <a:buNone/>
            </a:pPr>
            <a:r>
              <a:rPr sz="1400" b="1">
                <a:sym typeface="+mn-ea"/>
              </a:rPr>
              <a:t>连接</a:t>
            </a:r>
            <a:r>
              <a:rPr sz="1400" b="1"/>
              <a:t>手机</a:t>
            </a:r>
            <a:r>
              <a:rPr lang="en-US" altLang="zh-CN" sz="1400" b="1"/>
              <a:t>app</a:t>
            </a:r>
            <a:endParaRPr sz="1400" b="1"/>
          </a:p>
        </p:txBody>
      </p:sp>
      <p:sp>
        <p:nvSpPr>
          <p:cNvPr id="12" name="内容占位符 2"/>
          <p:cNvSpPr>
            <a:spLocks noGrp="1"/>
          </p:cNvSpPr>
          <p:nvPr/>
        </p:nvSpPr>
        <p:spPr>
          <a:xfrm>
            <a:off x="1829435" y="2709545"/>
            <a:ext cx="1788795" cy="873760"/>
          </a:xfrm>
          <a:prstGeom prst="rect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400" b="1"/>
              <a:t>4G</a:t>
            </a:r>
            <a:endParaRPr lang="en-US" altLang="zh-CN" sz="1400" b="1"/>
          </a:p>
          <a:p>
            <a:pPr marL="0" indent="0" algn="ctr">
              <a:buNone/>
            </a:pPr>
            <a:r>
              <a:rPr sz="1400" b="1"/>
              <a:t>连接云平台</a:t>
            </a:r>
            <a:endParaRPr sz="1400" b="1"/>
          </a:p>
        </p:txBody>
      </p:sp>
      <p:sp>
        <p:nvSpPr>
          <p:cNvPr id="13" name="内容占位符 2"/>
          <p:cNvSpPr>
            <a:spLocks noGrp="1"/>
          </p:cNvSpPr>
          <p:nvPr/>
        </p:nvSpPr>
        <p:spPr>
          <a:xfrm>
            <a:off x="1828800" y="4121150"/>
            <a:ext cx="1789430" cy="902335"/>
          </a:xfrm>
          <a:prstGeom prst="rect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400" b="1"/>
              <a:t>GPS</a:t>
            </a:r>
            <a:endParaRPr lang="en-US" altLang="zh-CN" sz="1400" b="1"/>
          </a:p>
          <a:p>
            <a:pPr marL="0" indent="0" algn="ctr">
              <a:buNone/>
            </a:pPr>
            <a:r>
              <a:rPr sz="1400" b="1"/>
              <a:t>获取车辆位置</a:t>
            </a:r>
            <a:endParaRPr sz="1400" b="1"/>
          </a:p>
        </p:txBody>
      </p:sp>
      <p:sp>
        <p:nvSpPr>
          <p:cNvPr id="15" name="内容占位符 2"/>
          <p:cNvSpPr>
            <a:spLocks noGrp="1"/>
          </p:cNvSpPr>
          <p:nvPr/>
        </p:nvSpPr>
        <p:spPr>
          <a:xfrm>
            <a:off x="8522335" y="4146550"/>
            <a:ext cx="1745615" cy="876935"/>
          </a:xfrm>
          <a:prstGeom prst="rect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vert="horz" lIns="90000" tIns="46800" rIns="90000" bIns="4680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400" b="1"/>
              <a:t>SD</a:t>
            </a:r>
            <a:r>
              <a:rPr sz="1400" b="1"/>
              <a:t>卡</a:t>
            </a:r>
            <a:r>
              <a:rPr lang="en-US" altLang="zh-CN" sz="1400" b="1"/>
              <a:t>&amp;Flash</a:t>
            </a:r>
            <a:endParaRPr lang="en-US" altLang="zh-CN" sz="1400" b="1"/>
          </a:p>
          <a:p>
            <a:pPr marL="0" indent="0" algn="ctr">
              <a:buNone/>
            </a:pPr>
            <a:r>
              <a:rPr sz="1400" b="1"/>
              <a:t>车辆数据与存储</a:t>
            </a:r>
            <a:endParaRPr sz="1400" b="1"/>
          </a:p>
        </p:txBody>
      </p:sp>
      <p:sp>
        <p:nvSpPr>
          <p:cNvPr id="16" name="内容占位符 2"/>
          <p:cNvSpPr>
            <a:spLocks noGrp="1"/>
          </p:cNvSpPr>
          <p:nvPr/>
        </p:nvSpPr>
        <p:spPr>
          <a:xfrm>
            <a:off x="8522335" y="2709545"/>
            <a:ext cx="1745615" cy="873125"/>
          </a:xfrm>
          <a:prstGeom prst="rect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vert="horz" lIns="90000" tIns="46800" rIns="90000" bIns="4680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400" b="1"/>
              <a:t>IMU</a:t>
            </a:r>
            <a:endParaRPr lang="en-US" altLang="zh-CN" sz="1400" b="1"/>
          </a:p>
          <a:p>
            <a:pPr marL="0" indent="0" algn="ctr">
              <a:buNone/>
            </a:pPr>
            <a:r>
              <a:rPr sz="1400" b="1"/>
              <a:t>车辆姿态</a:t>
            </a:r>
            <a:endParaRPr sz="1400" b="1"/>
          </a:p>
        </p:txBody>
      </p:sp>
      <p:sp>
        <p:nvSpPr>
          <p:cNvPr id="18" name="内容占位符 2"/>
          <p:cNvSpPr>
            <a:spLocks noGrp="1"/>
          </p:cNvSpPr>
          <p:nvPr/>
        </p:nvSpPr>
        <p:spPr>
          <a:xfrm>
            <a:off x="6750050" y="5368925"/>
            <a:ext cx="1862455" cy="902335"/>
          </a:xfrm>
          <a:prstGeom prst="rect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vert="horz" lIns="90000" tIns="46800" rIns="90000" bIns="4680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400" b="1"/>
              <a:t>ADC</a:t>
            </a:r>
            <a:endParaRPr lang="en-US" altLang="zh-CN" sz="1400" b="1"/>
          </a:p>
          <a:p>
            <a:pPr marL="0" indent="0" algn="ctr">
              <a:buNone/>
            </a:pPr>
            <a:r>
              <a:rPr sz="1400" b="1"/>
              <a:t>油量、电量采集</a:t>
            </a:r>
            <a:endParaRPr sz="1400" b="1"/>
          </a:p>
        </p:txBody>
      </p:sp>
      <p:cxnSp>
        <p:nvCxnSpPr>
          <p:cNvPr id="6" name="曲线连接符 5"/>
          <p:cNvCxnSpPr>
            <a:stCxn id="12" idx="3"/>
            <a:endCxn id="3" idx="1"/>
          </p:cNvCxnSpPr>
          <p:nvPr/>
        </p:nvCxnSpPr>
        <p:spPr>
          <a:xfrm>
            <a:off x="3618230" y="3146425"/>
            <a:ext cx="1943100" cy="654685"/>
          </a:xfrm>
          <a:prstGeom prst="curved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曲线连接符 6"/>
          <p:cNvCxnSpPr>
            <a:stCxn id="13" idx="3"/>
            <a:endCxn id="3" idx="1"/>
          </p:cNvCxnSpPr>
          <p:nvPr/>
        </p:nvCxnSpPr>
        <p:spPr>
          <a:xfrm flipV="1">
            <a:off x="3618230" y="3801110"/>
            <a:ext cx="1943100" cy="771525"/>
          </a:xfrm>
          <a:prstGeom prst="curved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3866515" y="2961640"/>
            <a:ext cx="5765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uart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3866515" y="4121150"/>
            <a:ext cx="5765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uart</a:t>
            </a:r>
            <a:endParaRPr lang="en-US" altLang="zh-CN"/>
          </a:p>
        </p:txBody>
      </p:sp>
      <p:cxnSp>
        <p:nvCxnSpPr>
          <p:cNvPr id="23" name="曲线连接符 22"/>
          <p:cNvCxnSpPr>
            <a:stCxn id="11" idx="2"/>
            <a:endCxn id="3" idx="0"/>
          </p:cNvCxnSpPr>
          <p:nvPr/>
        </p:nvCxnSpPr>
        <p:spPr>
          <a:xfrm rot="5400000" flipV="1">
            <a:off x="4717098" y="1962468"/>
            <a:ext cx="1252855" cy="1733550"/>
          </a:xfrm>
          <a:prstGeom prst="curved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曲线连接符 23"/>
          <p:cNvCxnSpPr>
            <a:stCxn id="3" idx="0"/>
            <a:endCxn id="37" idx="2"/>
          </p:cNvCxnSpPr>
          <p:nvPr/>
        </p:nvCxnSpPr>
        <p:spPr>
          <a:xfrm rot="16200000">
            <a:off x="6358573" y="2088198"/>
            <a:ext cx="1219200" cy="1515745"/>
          </a:xfrm>
          <a:prstGeom prst="curvedConnector3">
            <a:avLst>
              <a:gd name="adj1" fmla="val 50026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曲线连接符 25"/>
          <p:cNvCxnSpPr>
            <a:stCxn id="3" idx="2"/>
            <a:endCxn id="18" idx="0"/>
          </p:cNvCxnSpPr>
          <p:nvPr/>
        </p:nvCxnSpPr>
        <p:spPr>
          <a:xfrm rot="5400000" flipV="1">
            <a:off x="6334760" y="4022090"/>
            <a:ext cx="1222375" cy="1471295"/>
          </a:xfrm>
          <a:prstGeom prst="curvedConnector3">
            <a:avLst>
              <a:gd name="adj1" fmla="val 50026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曲线连接符 26"/>
          <p:cNvCxnSpPr>
            <a:stCxn id="3" idx="2"/>
            <a:endCxn id="38" idx="0"/>
          </p:cNvCxnSpPr>
          <p:nvPr/>
        </p:nvCxnSpPr>
        <p:spPr>
          <a:xfrm rot="5400000">
            <a:off x="4718685" y="3876675"/>
            <a:ext cx="1222375" cy="1761490"/>
          </a:xfrm>
          <a:prstGeom prst="curved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曲线连接符 27"/>
          <p:cNvCxnSpPr>
            <a:stCxn id="3" idx="3"/>
            <a:endCxn id="16" idx="1"/>
          </p:cNvCxnSpPr>
          <p:nvPr/>
        </p:nvCxnSpPr>
        <p:spPr>
          <a:xfrm flipV="1">
            <a:off x="6859270" y="3146425"/>
            <a:ext cx="1663065" cy="654685"/>
          </a:xfrm>
          <a:prstGeom prst="curvedConnector3">
            <a:avLst>
              <a:gd name="adj1" fmla="val 50019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曲线连接符 28"/>
          <p:cNvCxnSpPr>
            <a:stCxn id="3" idx="3"/>
            <a:endCxn id="15" idx="1"/>
          </p:cNvCxnSpPr>
          <p:nvPr/>
        </p:nvCxnSpPr>
        <p:spPr>
          <a:xfrm>
            <a:off x="6859270" y="3801110"/>
            <a:ext cx="1663065" cy="784225"/>
          </a:xfrm>
          <a:prstGeom prst="curvedConnector3">
            <a:avLst>
              <a:gd name="adj1" fmla="val 50019"/>
            </a:avLst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/>
        </p:nvSpPr>
        <p:spPr>
          <a:xfrm>
            <a:off x="6692265" y="2522220"/>
            <a:ext cx="551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can</a:t>
            </a:r>
            <a:endParaRPr lang="en-US" altLang="zh-CN"/>
          </a:p>
        </p:txBody>
      </p:sp>
      <p:sp>
        <p:nvSpPr>
          <p:cNvPr id="32" name="文本框 31"/>
          <p:cNvSpPr txBox="1"/>
          <p:nvPr/>
        </p:nvSpPr>
        <p:spPr>
          <a:xfrm>
            <a:off x="6609715" y="4573905"/>
            <a:ext cx="551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adc</a:t>
            </a:r>
            <a:endParaRPr lang="en-US" altLang="zh-CN"/>
          </a:p>
        </p:txBody>
      </p:sp>
      <p:sp>
        <p:nvSpPr>
          <p:cNvPr id="33" name="文本框 32"/>
          <p:cNvSpPr txBox="1"/>
          <p:nvPr/>
        </p:nvSpPr>
        <p:spPr>
          <a:xfrm>
            <a:off x="4904105" y="2522220"/>
            <a:ext cx="5765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uart</a:t>
            </a:r>
            <a:endParaRPr lang="en-US" altLang="zh-CN"/>
          </a:p>
        </p:txBody>
      </p:sp>
      <p:sp>
        <p:nvSpPr>
          <p:cNvPr id="34" name="文本框 33"/>
          <p:cNvSpPr txBox="1"/>
          <p:nvPr/>
        </p:nvSpPr>
        <p:spPr>
          <a:xfrm>
            <a:off x="4904105" y="4489450"/>
            <a:ext cx="4749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i2c</a:t>
            </a:r>
            <a:endParaRPr lang="en-US" altLang="zh-CN"/>
          </a:p>
        </p:txBody>
      </p:sp>
      <p:sp>
        <p:nvSpPr>
          <p:cNvPr id="35" name="文本框 34"/>
          <p:cNvSpPr txBox="1"/>
          <p:nvPr/>
        </p:nvSpPr>
        <p:spPr>
          <a:xfrm>
            <a:off x="7636510" y="3087370"/>
            <a:ext cx="4749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spi</a:t>
            </a:r>
            <a:endParaRPr lang="en-US" altLang="zh-CN"/>
          </a:p>
        </p:txBody>
      </p:sp>
      <p:sp>
        <p:nvSpPr>
          <p:cNvPr id="36" name="文本框 35"/>
          <p:cNvSpPr txBox="1"/>
          <p:nvPr/>
        </p:nvSpPr>
        <p:spPr>
          <a:xfrm>
            <a:off x="7573010" y="4121150"/>
            <a:ext cx="6019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sdio</a:t>
            </a:r>
            <a:endParaRPr lang="en-US" altLang="zh-CN"/>
          </a:p>
        </p:txBody>
      </p:sp>
      <p:sp>
        <p:nvSpPr>
          <p:cNvPr id="37" name="内容占位符 2"/>
          <p:cNvSpPr>
            <a:spLocks noGrp="1"/>
          </p:cNvSpPr>
          <p:nvPr/>
        </p:nvSpPr>
        <p:spPr>
          <a:xfrm>
            <a:off x="6750050" y="1247140"/>
            <a:ext cx="1951990" cy="989330"/>
          </a:xfrm>
          <a:prstGeom prst="rect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vert="horz" lIns="90000" tIns="46800" rIns="90000" bIns="4680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400" b="1"/>
              <a:t>CAN</a:t>
            </a:r>
            <a:endParaRPr lang="en-US" altLang="zh-CN" sz="1400" b="1"/>
          </a:p>
          <a:p>
            <a:pPr marL="0" indent="0" algn="ctr">
              <a:buNone/>
            </a:pPr>
            <a:r>
              <a:rPr sz="1400" b="1"/>
              <a:t>车身</a:t>
            </a:r>
            <a:r>
              <a:rPr lang="en-US" altLang="zh-CN" sz="1400" b="1"/>
              <a:t>can</a:t>
            </a:r>
            <a:r>
              <a:rPr sz="1400" b="1"/>
              <a:t>、</a:t>
            </a:r>
            <a:r>
              <a:rPr sz="1400" b="1"/>
              <a:t>动力</a:t>
            </a:r>
            <a:r>
              <a:rPr lang="en-US" altLang="zh-CN" sz="1400" b="1"/>
              <a:t>can</a:t>
            </a:r>
            <a:endParaRPr lang="en-US" altLang="zh-CN" sz="1400" b="1"/>
          </a:p>
        </p:txBody>
      </p:sp>
      <p:sp>
        <p:nvSpPr>
          <p:cNvPr id="38" name="内容占位符 2"/>
          <p:cNvSpPr>
            <a:spLocks noGrp="1"/>
          </p:cNvSpPr>
          <p:nvPr/>
        </p:nvSpPr>
        <p:spPr>
          <a:xfrm>
            <a:off x="3562350" y="5368925"/>
            <a:ext cx="1772285" cy="956310"/>
          </a:xfrm>
          <a:prstGeom prst="rect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vert="horz" lIns="90000" tIns="46800" rIns="90000" bIns="4680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400" b="1"/>
              <a:t>MAG</a:t>
            </a:r>
            <a:endParaRPr lang="en-US" altLang="zh-CN" sz="1400" b="1"/>
          </a:p>
          <a:p>
            <a:pPr marL="0" indent="0" algn="ctr">
              <a:buNone/>
            </a:pPr>
            <a:r>
              <a:rPr sz="1400" b="1"/>
              <a:t>车辆朝向</a:t>
            </a:r>
            <a:endParaRPr sz="1400" b="1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3200"/>
              <a:t>TBOX</a:t>
            </a:r>
            <a:r>
              <a:rPr sz="3200"/>
              <a:t>功能拆分</a:t>
            </a:r>
            <a:endParaRPr sz="3200"/>
          </a:p>
        </p:txBody>
      </p:sp>
      <p:sp>
        <p:nvSpPr>
          <p:cNvPr id="10" name="内容占位符 2"/>
          <p:cNvSpPr>
            <a:spLocks noGrp="1"/>
          </p:cNvSpPr>
          <p:nvPr/>
        </p:nvSpPr>
        <p:spPr>
          <a:xfrm>
            <a:off x="608330" y="608965"/>
            <a:ext cx="10968990" cy="6191885"/>
          </a:xfrm>
          <a:prstGeom prst="rect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sz="1400"/>
          </a:p>
        </p:txBody>
      </p:sp>
      <p:sp>
        <p:nvSpPr>
          <p:cNvPr id="20" name="内容占位符 19"/>
          <p:cNvSpPr/>
          <p:nvPr>
            <p:ph idx="1"/>
          </p:nvPr>
        </p:nvSpPr>
        <p:spPr>
          <a:xfrm>
            <a:off x="608330" y="1490345"/>
            <a:ext cx="10968990" cy="4777740"/>
          </a:xfrm>
        </p:spPr>
        <p:txBody>
          <a:bodyPr/>
          <a:p>
            <a:pPr marL="0" indent="0">
              <a:buNone/>
            </a:pPr>
            <a:r>
              <a:rPr lang="en-US" altLang="zh-CN"/>
              <a:t>1</a:t>
            </a:r>
            <a:r>
              <a:t>、</a:t>
            </a:r>
            <a:r>
              <a:rPr lang="en-US" altLang="zh-CN"/>
              <a:t>BLE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	1</a:t>
            </a:r>
            <a:r>
              <a:t>）、使用公司自研</a:t>
            </a:r>
            <a:r>
              <a:rPr lang="en-US" altLang="zh-CN"/>
              <a:t>ble</a:t>
            </a:r>
            <a:r>
              <a:t>模块，</a:t>
            </a:r>
            <a:r>
              <a:rPr lang="en-US" altLang="zh-CN"/>
              <a:t>TBox</a:t>
            </a:r>
            <a:r>
              <a:t>、</a:t>
            </a:r>
            <a:r>
              <a:rPr lang="en-US" altLang="zh-CN"/>
              <a:t>ble</a:t>
            </a:r>
            <a:r>
              <a:t>、</a:t>
            </a:r>
            <a:r>
              <a:rPr lang="en-US" altLang="zh-CN"/>
              <a:t>app</a:t>
            </a:r>
            <a:r>
              <a:t>使用</a:t>
            </a:r>
            <a:r>
              <a:rPr lang="en-US" altLang="zh-CN"/>
              <a:t>nbbus</a:t>
            </a:r>
            <a:r>
              <a:t>内存控制协议实现透传通信。</a:t>
            </a:r>
          </a:p>
          <a:p>
            <a:pPr marL="0" indent="0">
              <a:buNone/>
            </a:pPr>
            <a:r>
              <a:rPr lang="en-US" altLang="zh-CN"/>
              <a:t>	2</a:t>
            </a:r>
            <a:r>
              <a:t>）、</a:t>
            </a:r>
            <a:r>
              <a:rPr lang="en-US" altLang="zh-CN"/>
              <a:t>app</a:t>
            </a:r>
            <a:r>
              <a:t>显示车辆实时数据、历史轨迹、曲线等信息。</a:t>
            </a:r>
          </a:p>
          <a:p>
            <a:pPr marL="0" indent="0">
              <a:buNone/>
            </a:pPr>
            <a:r>
              <a:rPr lang="en-US" altLang="zh-CN"/>
              <a:t>	3</a:t>
            </a:r>
            <a:r>
              <a:t>）、</a:t>
            </a:r>
            <a:r>
              <a:rPr lang="en-US" altLang="zh-CN"/>
              <a:t>app</a:t>
            </a:r>
            <a:r>
              <a:t>对车辆进行实时控制：开关机、挡位调节、助力调节等。</a:t>
            </a:r>
          </a:p>
          <a:p>
            <a:pPr marL="0" indent="0">
              <a:buNone/>
            </a:pPr>
            <a:r>
              <a:rPr lang="en-US" altLang="zh-CN"/>
              <a:t>	4</a:t>
            </a:r>
            <a:r>
              <a:t>）、联网烧录一机一密，实现</a:t>
            </a:r>
            <a:r>
              <a:rPr lang="en-US" altLang="zh-CN"/>
              <a:t>app</a:t>
            </a:r>
            <a:r>
              <a:t>扫码自动配对。</a:t>
            </a:r>
          </a:p>
          <a:p>
            <a:pPr marL="0" indent="0">
              <a:buNone/>
            </a:pPr>
            <a:r>
              <a:rPr lang="en-US" altLang="zh-CN"/>
              <a:t>	5</a:t>
            </a:r>
            <a:r>
              <a:t>）、实现手机接近自动解锁功能</a:t>
            </a: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3200"/>
              <a:t>TBOX</a:t>
            </a:r>
            <a:r>
              <a:rPr sz="3200"/>
              <a:t>功能拆分</a:t>
            </a:r>
            <a:endParaRPr sz="3200"/>
          </a:p>
        </p:txBody>
      </p:sp>
      <p:sp>
        <p:nvSpPr>
          <p:cNvPr id="10" name="内容占位符 2"/>
          <p:cNvSpPr>
            <a:spLocks noGrp="1"/>
          </p:cNvSpPr>
          <p:nvPr/>
        </p:nvSpPr>
        <p:spPr>
          <a:xfrm>
            <a:off x="608330" y="608965"/>
            <a:ext cx="10968990" cy="6191885"/>
          </a:xfrm>
          <a:prstGeom prst="rect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sz="1400"/>
          </a:p>
        </p:txBody>
      </p:sp>
      <p:sp>
        <p:nvSpPr>
          <p:cNvPr id="20" name="内容占位符 19"/>
          <p:cNvSpPr/>
          <p:nvPr>
            <p:ph idx="1"/>
          </p:nvPr>
        </p:nvSpPr>
        <p:spPr>
          <a:xfrm>
            <a:off x="608330" y="1490345"/>
            <a:ext cx="10968990" cy="4777740"/>
          </a:xfrm>
        </p:spPr>
        <p:txBody>
          <a:bodyPr/>
          <a:p>
            <a:pPr marL="0" indent="0">
              <a:buNone/>
            </a:pPr>
            <a:r>
              <a:rPr lang="en-US" altLang="zh-CN"/>
              <a:t>1</a:t>
            </a:r>
            <a:r>
              <a:t>、</a:t>
            </a:r>
            <a:r>
              <a:rPr lang="en-US" altLang="zh-CN"/>
              <a:t>4G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	1</a:t>
            </a:r>
            <a:r>
              <a:t>）、</a:t>
            </a:r>
            <a:r>
              <a:rPr lang="en-US" altLang="zh-CN"/>
              <a:t>4G</a:t>
            </a:r>
            <a:r>
              <a:t>采用移远</a:t>
            </a:r>
            <a:r>
              <a:rPr lang="en-US" altLang="zh-CN"/>
              <a:t>EC20/EC25</a:t>
            </a:r>
            <a:r>
              <a:t>模组</a:t>
            </a:r>
            <a:r>
              <a:t>。</a:t>
            </a:r>
          </a:p>
          <a:p>
            <a:pPr marL="0" indent="0">
              <a:buNone/>
            </a:pPr>
            <a:r>
              <a:rPr lang="en-US" altLang="zh-CN"/>
              <a:t>	2</a:t>
            </a:r>
            <a:r>
              <a:t>）、使用</a:t>
            </a:r>
            <a:r>
              <a:rPr lang="en-US" altLang="zh-CN"/>
              <a:t>AT</a:t>
            </a:r>
            <a:r>
              <a:t>指令</a:t>
            </a:r>
            <a:r>
              <a:rPr lang="en-US" altLang="zh-CN"/>
              <a:t>+MQTT</a:t>
            </a:r>
            <a:r>
              <a:t>协议，采用一机一密</a:t>
            </a:r>
            <a:r>
              <a:t>连接九号云平台</a:t>
            </a:r>
            <a:r>
              <a:t>。</a:t>
            </a:r>
          </a:p>
          <a:p>
            <a:pPr marL="0" indent="0">
              <a:buNone/>
            </a:pPr>
            <a:r>
              <a:rPr lang="en-US" altLang="zh-CN"/>
              <a:t>	3</a:t>
            </a:r>
            <a:r>
              <a:t>）、实时数据上传与断网补发功能</a:t>
            </a:r>
          </a:p>
          <a:p>
            <a:pPr marL="0" indent="0">
              <a:buNone/>
            </a:pPr>
            <a:r>
              <a:rPr lang="en-US" altLang="zh-CN"/>
              <a:t>		</a:t>
            </a:r>
            <a:r>
              <a:t>包括仪表数据、车辆位置、发动机数据、电机数据、</a:t>
            </a:r>
            <a:r>
              <a:rPr lang="en-US" altLang="zh-CN"/>
              <a:t>BMS</a:t>
            </a:r>
            <a:r>
              <a:t>数据、</a:t>
            </a:r>
            <a:r>
              <a:t>报警数据、</a:t>
            </a:r>
          </a:p>
          <a:p>
            <a:pPr marL="0" indent="0">
              <a:buNone/>
            </a:pPr>
            <a:r>
              <a:rPr lang="en-US" altLang="zh-CN"/>
              <a:t>		</a:t>
            </a:r>
            <a:r>
              <a:t>故障码、各器件</a:t>
            </a:r>
            <a:r>
              <a:rPr lang="en-US" altLang="zh-CN"/>
              <a:t>PN</a:t>
            </a:r>
            <a:r>
              <a:t>码</a:t>
            </a:r>
            <a:r>
              <a:t>等</a:t>
            </a:r>
          </a:p>
          <a:p>
            <a:pPr marL="0" indent="0">
              <a:buNone/>
            </a:pPr>
            <a:r>
              <a:rPr lang="en-US" altLang="zh-CN"/>
              <a:t>	3</a:t>
            </a:r>
            <a:r>
              <a:t>）、</a:t>
            </a:r>
            <a:r>
              <a:rPr lang="en-US" altLang="zh-CN">
                <a:sym typeface="+mn-ea"/>
              </a:rPr>
              <a:t>app</a:t>
            </a:r>
            <a:r>
              <a:rPr>
                <a:sym typeface="+mn-ea"/>
              </a:rPr>
              <a:t>显示车辆实时数据、历史轨迹、曲线等信息。</a:t>
            </a:r>
            <a:endParaRPr>
              <a:sym typeface="+mn-ea"/>
            </a:endParaRPr>
          </a:p>
          <a:p>
            <a:pPr marL="0" indent="0">
              <a:buNone/>
            </a:pPr>
            <a:r>
              <a:rPr lang="en-US" altLang="zh-CN">
                <a:sym typeface="+mn-ea"/>
              </a:rPr>
              <a:t>	4</a:t>
            </a:r>
            <a:r>
              <a:rPr>
                <a:sym typeface="+mn-ea"/>
              </a:rPr>
              <a:t>）、</a:t>
            </a:r>
            <a:r>
              <a:rPr lang="en-US" altLang="zh-CN">
                <a:sym typeface="+mn-ea"/>
              </a:rPr>
              <a:t>app</a:t>
            </a:r>
            <a:r>
              <a:rPr>
                <a:sym typeface="+mn-ea"/>
              </a:rPr>
              <a:t>对车辆进行实时控制：开关机、挡位调节、助力调节等。</a:t>
            </a:r>
            <a:endParaRPr>
              <a:sym typeface="+mn-ea"/>
            </a:endParaRPr>
          </a:p>
          <a:p>
            <a:pPr marL="0" indent="0">
              <a:buNone/>
            </a:pPr>
            <a:r>
              <a:rPr lang="en-US" altLang="zh-CN"/>
              <a:t>	5</a:t>
            </a:r>
            <a:r>
              <a:t>）、实现</a:t>
            </a:r>
            <a:r>
              <a:rPr lang="en-US" altLang="zh-CN"/>
              <a:t>OTA</a:t>
            </a:r>
            <a:r>
              <a:t>功能与</a:t>
            </a:r>
            <a:r>
              <a:rPr lang="en-US" altLang="zh-CN"/>
              <a:t>OTA</a:t>
            </a:r>
            <a:r>
              <a:t>转发功能（升级</a:t>
            </a:r>
            <a:r>
              <a:rPr lang="en-US" altLang="zh-CN"/>
              <a:t>TBox</a:t>
            </a:r>
            <a:r>
              <a:t>、升级</a:t>
            </a:r>
            <a:r>
              <a:rPr lang="en-US" altLang="zh-CN"/>
              <a:t>Ble</a:t>
            </a:r>
            <a:r>
              <a:t>、升级仪表</a:t>
            </a:r>
            <a:r>
              <a:t>）</a:t>
            </a: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3200"/>
              <a:t>TBOX</a:t>
            </a:r>
            <a:r>
              <a:rPr sz="3200"/>
              <a:t>功能拆分</a:t>
            </a:r>
            <a:endParaRPr sz="3200"/>
          </a:p>
        </p:txBody>
      </p:sp>
      <p:sp>
        <p:nvSpPr>
          <p:cNvPr id="10" name="内容占位符 2"/>
          <p:cNvSpPr>
            <a:spLocks noGrp="1"/>
          </p:cNvSpPr>
          <p:nvPr/>
        </p:nvSpPr>
        <p:spPr>
          <a:xfrm>
            <a:off x="608330" y="608965"/>
            <a:ext cx="10968990" cy="6191885"/>
          </a:xfrm>
          <a:prstGeom prst="rect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sz="1400"/>
          </a:p>
        </p:txBody>
      </p:sp>
      <p:sp>
        <p:nvSpPr>
          <p:cNvPr id="20" name="内容占位符 19"/>
          <p:cNvSpPr/>
          <p:nvPr>
            <p:ph idx="1"/>
          </p:nvPr>
        </p:nvSpPr>
        <p:spPr>
          <a:xfrm>
            <a:off x="608330" y="1490345"/>
            <a:ext cx="10968990" cy="4777740"/>
          </a:xfrm>
        </p:spPr>
        <p:txBody>
          <a:bodyPr>
            <a:normAutofit fontScale="90000"/>
          </a:bodyPr>
          <a:p>
            <a:pPr marL="0" indent="0">
              <a:buNone/>
            </a:pPr>
            <a:r>
              <a:rPr lang="en-US" altLang="zh-CN"/>
              <a:t>1</a:t>
            </a:r>
            <a:r>
              <a:t>、</a:t>
            </a:r>
            <a:r>
              <a:rPr lang="en-US" altLang="zh-CN"/>
              <a:t>GPS+</a:t>
            </a:r>
            <a:r>
              <a:t>磁罗盘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	1</a:t>
            </a:r>
            <a:r>
              <a:t>）、</a:t>
            </a:r>
            <a:r>
              <a:rPr lang="en-US" altLang="zh-CN"/>
              <a:t>GPS</a:t>
            </a:r>
            <a:r>
              <a:t>采用和芯星通</a:t>
            </a:r>
            <a:r>
              <a:rPr>
                <a:sym typeface="+mn-ea"/>
              </a:rPr>
              <a:t>模组</a:t>
            </a:r>
            <a:r>
              <a:t>。</a:t>
            </a:r>
          </a:p>
          <a:p>
            <a:pPr marL="0" indent="0">
              <a:buNone/>
            </a:pPr>
            <a:r>
              <a:rPr lang="en-US" altLang="zh-CN"/>
              <a:t>	2</a:t>
            </a:r>
            <a:r>
              <a:t>）、</a:t>
            </a:r>
            <a:r>
              <a:rPr lang="en-US" altLang="zh-CN"/>
              <a:t>GPS</a:t>
            </a:r>
            <a:r>
              <a:t>实时获取车辆的经纬度、海拔、车速、里程、</a:t>
            </a:r>
            <a:r>
              <a:t>航向等信息</a:t>
            </a:r>
            <a:r>
              <a:t>。</a:t>
            </a:r>
          </a:p>
          <a:p>
            <a:pPr marL="0" indent="0">
              <a:buNone/>
            </a:pPr>
            <a:r>
              <a:rPr lang="en-US" altLang="zh-CN"/>
              <a:t>	3</a:t>
            </a:r>
            <a:r>
              <a:t>）、磁罗盘实时检测地磁方向</a:t>
            </a:r>
          </a:p>
          <a:p>
            <a:pPr marL="0" indent="0">
              <a:buNone/>
            </a:pPr>
            <a:r>
              <a:rPr lang="en-US" altLang="zh-CN"/>
              <a:t>	4</a:t>
            </a:r>
            <a:r>
              <a:t>）、</a:t>
            </a:r>
            <a:r>
              <a:rPr lang="en-US" altLang="zh-CN">
                <a:sym typeface="+mn-ea"/>
              </a:rPr>
              <a:t>GPS</a:t>
            </a:r>
            <a:r>
              <a:rPr>
                <a:sym typeface="+mn-ea"/>
              </a:rPr>
              <a:t>与磁罗盘数据进行融合，获取精确的车头朝向</a:t>
            </a:r>
            <a:r>
              <a:rPr>
                <a:sym typeface="+mn-ea"/>
              </a:rPr>
              <a:t>。</a:t>
            </a:r>
            <a:endParaRPr>
              <a:sym typeface="+mn-ea"/>
            </a:endParaRPr>
          </a:p>
          <a:p>
            <a:pPr marL="0" indent="0">
              <a:buNone/>
            </a:pPr>
            <a:r>
              <a:rPr lang="en-US" altLang="zh-CN">
                <a:sym typeface="+mn-ea"/>
              </a:rPr>
              <a:t>		</a:t>
            </a:r>
            <a:r>
              <a:rPr sz="1600">
                <a:sym typeface="+mn-ea"/>
              </a:rPr>
              <a:t>车辆高速运行时，</a:t>
            </a:r>
            <a:r>
              <a:rPr lang="en-US" altLang="zh-CN" sz="1600">
                <a:sym typeface="+mn-ea"/>
              </a:rPr>
              <a:t>GPS</a:t>
            </a:r>
            <a:r>
              <a:rPr sz="1600">
                <a:sym typeface="+mn-ea"/>
              </a:rPr>
              <a:t>航向数据准确；车辆静止时，</a:t>
            </a:r>
            <a:r>
              <a:rPr lang="en-US" altLang="zh-CN" sz="1600">
                <a:sym typeface="+mn-ea"/>
              </a:rPr>
              <a:t>GPS</a:t>
            </a:r>
            <a:r>
              <a:rPr sz="1600">
                <a:sym typeface="+mn-ea"/>
              </a:rPr>
              <a:t>航向数据则无参考价值</a:t>
            </a:r>
            <a:endParaRPr sz="1600">
              <a:sym typeface="+mn-ea"/>
            </a:endParaRPr>
          </a:p>
          <a:p>
            <a:pPr marL="0" indent="0">
              <a:buNone/>
            </a:pPr>
            <a:r>
              <a:rPr lang="en-US" altLang="zh-CN" sz="1600">
                <a:sym typeface="+mn-ea"/>
              </a:rPr>
              <a:t>		</a:t>
            </a:r>
            <a:r>
              <a:rPr sz="1600">
                <a:sym typeface="+mn-ea"/>
              </a:rPr>
              <a:t>磁罗盘能准确反映地磁方向，但未校准前地磁数据没有参考意义。</a:t>
            </a:r>
            <a:endParaRPr sz="1600">
              <a:sym typeface="+mn-ea"/>
            </a:endParaRPr>
          </a:p>
          <a:p>
            <a:pPr marL="0" indent="0">
              <a:buNone/>
            </a:pPr>
            <a:r>
              <a:rPr lang="en-US" altLang="zh-CN" sz="1600">
                <a:sym typeface="+mn-ea"/>
              </a:rPr>
              <a:t>		</a:t>
            </a:r>
            <a:r>
              <a:rPr sz="1600">
                <a:sym typeface="+mn-ea"/>
              </a:rPr>
              <a:t>两者融合能在</a:t>
            </a:r>
            <a:r>
              <a:rPr lang="en-US" altLang="zh-CN" sz="1600">
                <a:sym typeface="+mn-ea"/>
              </a:rPr>
              <a:t>app</a:t>
            </a:r>
            <a:r>
              <a:rPr sz="1600">
                <a:sym typeface="+mn-ea"/>
              </a:rPr>
              <a:t>的地图上精确的显示车头朝向。</a:t>
            </a:r>
            <a:endParaRPr sz="1600">
              <a:sym typeface="+mn-ea"/>
            </a:endParaRPr>
          </a:p>
          <a:p>
            <a:pPr marL="0" indent="0">
              <a:buNone/>
            </a:pPr>
            <a:r>
              <a:rPr lang="en-US" altLang="zh-CN">
                <a:sym typeface="+mn-ea"/>
              </a:rPr>
              <a:t>	5</a:t>
            </a:r>
            <a:r>
              <a:rPr>
                <a:sym typeface="+mn-ea"/>
              </a:rPr>
              <a:t>）、</a:t>
            </a:r>
            <a:r>
              <a:rPr lang="en-US" altLang="zh-CN">
                <a:sym typeface="+mn-ea"/>
              </a:rPr>
              <a:t>GPS</a:t>
            </a:r>
            <a:r>
              <a:rPr>
                <a:sym typeface="+mn-ea"/>
              </a:rPr>
              <a:t>数据采用</a:t>
            </a:r>
            <a:r>
              <a:rPr lang="en-US" altLang="zh-CN">
                <a:sym typeface="+mn-ea"/>
              </a:rPr>
              <a:t>100m</a:t>
            </a:r>
            <a:r>
              <a:rPr>
                <a:sym typeface="+mn-ea"/>
              </a:rPr>
              <a:t>定点上报与转弯上报，保证轨迹的平滑，同时</a:t>
            </a:r>
            <a:r>
              <a:rPr>
                <a:sym typeface="+mn-ea"/>
              </a:rPr>
              <a:t>更</a:t>
            </a:r>
            <a:r>
              <a:rPr>
                <a:sym typeface="+mn-ea"/>
              </a:rPr>
              <a:t>节省流量</a:t>
            </a:r>
            <a:endParaRPr>
              <a:sym typeface="+mn-ea"/>
            </a:endParaRPr>
          </a:p>
          <a:p>
            <a:pPr marL="0" indent="0">
              <a:buNone/>
            </a:pPr>
            <a:r>
              <a:rPr lang="en-US" altLang="zh-CN">
                <a:sym typeface="+mn-ea"/>
              </a:rPr>
              <a:t>	5</a:t>
            </a:r>
            <a:r>
              <a:rPr>
                <a:sym typeface="+mn-ea"/>
              </a:rPr>
              <a:t>）、车辆</a:t>
            </a:r>
            <a:r>
              <a:rPr>
                <a:sym typeface="+mn-ea"/>
              </a:rPr>
              <a:t>异动报警</a:t>
            </a:r>
            <a:endParaRPr>
              <a:sym typeface="+mn-ea"/>
            </a:endParaRPr>
          </a:p>
          <a:p>
            <a:pPr marL="0" indent="0">
              <a:buNone/>
            </a:pPr>
            <a:r>
              <a:rPr lang="en-US" altLang="zh-CN"/>
              <a:t>	</a:t>
            </a: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3200"/>
              <a:t>TBOX</a:t>
            </a:r>
            <a:r>
              <a:rPr sz="3200"/>
              <a:t>功能拆分</a:t>
            </a:r>
            <a:endParaRPr sz="3200"/>
          </a:p>
        </p:txBody>
      </p:sp>
      <p:sp>
        <p:nvSpPr>
          <p:cNvPr id="10" name="内容占位符 2"/>
          <p:cNvSpPr>
            <a:spLocks noGrp="1"/>
          </p:cNvSpPr>
          <p:nvPr/>
        </p:nvSpPr>
        <p:spPr>
          <a:xfrm>
            <a:off x="608330" y="608965"/>
            <a:ext cx="10968990" cy="6191885"/>
          </a:xfrm>
          <a:prstGeom prst="rect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sz="1400"/>
          </a:p>
        </p:txBody>
      </p:sp>
      <p:sp>
        <p:nvSpPr>
          <p:cNvPr id="20" name="内容占位符 19"/>
          <p:cNvSpPr/>
          <p:nvPr>
            <p:ph idx="1"/>
          </p:nvPr>
        </p:nvSpPr>
        <p:spPr>
          <a:xfrm>
            <a:off x="608330" y="1490345"/>
            <a:ext cx="10968990" cy="4777740"/>
          </a:xfrm>
        </p:spPr>
        <p:txBody>
          <a:bodyPr>
            <a:normAutofit/>
          </a:bodyPr>
          <a:p>
            <a:pPr marL="0" indent="0">
              <a:buNone/>
            </a:pPr>
            <a:r>
              <a:rPr lang="en-US" altLang="zh-CN"/>
              <a:t>1</a:t>
            </a:r>
            <a:r>
              <a:t>、</a:t>
            </a:r>
            <a:r>
              <a:rPr lang="en-US" altLang="zh-CN"/>
              <a:t>ADC</a:t>
            </a:r>
            <a:r>
              <a:t>采集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	1</a:t>
            </a:r>
            <a:r>
              <a:t>）、油量与</a:t>
            </a:r>
            <a:r>
              <a:rPr>
                <a:sym typeface="+mn-ea"/>
              </a:rPr>
              <a:t>电瓶电量</a:t>
            </a:r>
            <a:r>
              <a:t>采集</a:t>
            </a:r>
          </a:p>
          <a:p>
            <a:pPr marL="0" indent="0">
              <a:buNone/>
            </a:pPr>
            <a:r>
              <a:rPr lang="en-US" altLang="zh-CN"/>
              <a:t>		</a:t>
            </a:r>
            <a:r>
              <a:rPr sz="1600"/>
              <a:t>计算当前油量、百公里油耗、本次油耗；油量过低报警</a:t>
            </a:r>
            <a:endParaRPr sz="1600"/>
          </a:p>
          <a:p>
            <a:pPr marL="0" indent="0">
              <a:buNone/>
            </a:pPr>
            <a:r>
              <a:rPr lang="en-US" altLang="zh-CN" sz="1600"/>
              <a:t>		</a:t>
            </a:r>
            <a:r>
              <a:rPr sz="1600">
                <a:sym typeface="+mn-ea"/>
              </a:rPr>
              <a:t>实时检测电瓶电量、电量过低报警</a:t>
            </a:r>
            <a:endParaRPr sz="1600"/>
          </a:p>
          <a:p>
            <a:pPr marL="0" indent="0">
              <a:buNone/>
            </a:pPr>
            <a:r>
              <a:rPr lang="en-US" altLang="zh-CN"/>
              <a:t>	2</a:t>
            </a:r>
            <a:r>
              <a:t>）、</a:t>
            </a:r>
            <a:r>
              <a:rPr>
                <a:sym typeface="+mn-ea"/>
              </a:rPr>
              <a:t>根据电瓶电量进行低功耗设计（</a:t>
            </a:r>
            <a:r>
              <a:rPr>
                <a:sym typeface="+mn-ea"/>
              </a:rPr>
              <a:t>关机</a:t>
            </a:r>
            <a:r>
              <a:rPr lang="en-US" altLang="zh-CN">
                <a:sym typeface="+mn-ea"/>
              </a:rPr>
              <a:t>20</a:t>
            </a:r>
            <a:r>
              <a:rPr lang="en-US" altLang="zh-CN">
                <a:sym typeface="+mn-ea"/>
              </a:rPr>
              <a:t>min</a:t>
            </a:r>
            <a:r>
              <a:rPr>
                <a:sym typeface="+mn-ea"/>
              </a:rPr>
              <a:t>后进低功耗</a:t>
            </a:r>
            <a:r>
              <a:rPr>
                <a:sym typeface="+mn-ea"/>
              </a:rPr>
              <a:t>）</a:t>
            </a:r>
          </a:p>
          <a:p>
            <a:pPr marL="0" indent="0">
              <a:buNone/>
            </a:pPr>
            <a:r>
              <a:rPr lang="en-US" altLang="zh-CN"/>
              <a:t>		</a:t>
            </a:r>
            <a:r>
              <a:rPr sz="1600">
                <a:sym typeface="+mn-ea"/>
              </a:rPr>
              <a:t>电量</a:t>
            </a:r>
            <a:r>
              <a:rPr lang="en-US" altLang="zh-CN" sz="1600">
                <a:sym typeface="+mn-ea"/>
              </a:rPr>
              <a:t>&gt;=11V</a:t>
            </a:r>
            <a:r>
              <a:rPr sz="1600">
                <a:sym typeface="+mn-ea"/>
              </a:rPr>
              <a:t>，</a:t>
            </a:r>
            <a:r>
              <a:rPr lang="en-US" altLang="zh-CN" sz="1600">
                <a:sym typeface="+mn-ea"/>
              </a:rPr>
              <a:t>TBox</a:t>
            </a:r>
            <a:r>
              <a:rPr sz="1600">
                <a:sym typeface="+mn-ea"/>
              </a:rPr>
              <a:t>保留</a:t>
            </a:r>
            <a:r>
              <a:rPr lang="en-US" altLang="zh-CN" sz="1600">
                <a:sym typeface="+mn-ea"/>
              </a:rPr>
              <a:t>4G</a:t>
            </a:r>
            <a:r>
              <a:rPr sz="1600">
                <a:sym typeface="+mn-ea"/>
              </a:rPr>
              <a:t>远程唤醒、蓝牙接近唤醒、钥匙唤醒、</a:t>
            </a:r>
            <a:r>
              <a:rPr lang="en-US" altLang="zh-CN" sz="1600">
                <a:sym typeface="+mn-ea"/>
              </a:rPr>
              <a:t>RTC</a:t>
            </a:r>
            <a:r>
              <a:rPr sz="1600">
                <a:sym typeface="+mn-ea"/>
              </a:rPr>
              <a:t>定时唤醒、震动唤醒</a:t>
            </a:r>
            <a:r>
              <a:rPr sz="1600">
                <a:sym typeface="+mn-ea"/>
              </a:rPr>
              <a:t>。</a:t>
            </a:r>
            <a:endParaRPr sz="1600">
              <a:sym typeface="+mn-ea"/>
            </a:endParaRPr>
          </a:p>
          <a:p>
            <a:pPr marL="0" indent="0">
              <a:buNone/>
            </a:pPr>
            <a:r>
              <a:rPr lang="en-US" altLang="zh-CN" sz="1600">
                <a:sym typeface="+mn-ea"/>
              </a:rPr>
              <a:t>		</a:t>
            </a:r>
            <a:r>
              <a:rPr sz="1600">
                <a:sym typeface="+mn-ea"/>
              </a:rPr>
              <a:t>电量</a:t>
            </a:r>
            <a:r>
              <a:rPr lang="en-US" altLang="zh-CN" sz="1600">
                <a:sym typeface="+mn-ea"/>
              </a:rPr>
              <a:t>&lt;11V</a:t>
            </a:r>
            <a:r>
              <a:rPr sz="1600">
                <a:sym typeface="+mn-ea"/>
              </a:rPr>
              <a:t>，</a:t>
            </a:r>
            <a:r>
              <a:rPr lang="en-US" altLang="zh-CN" sz="1600">
                <a:sym typeface="+mn-ea"/>
              </a:rPr>
              <a:t>TBox</a:t>
            </a:r>
            <a:r>
              <a:rPr sz="1600">
                <a:sym typeface="+mn-ea"/>
              </a:rPr>
              <a:t>保留蓝牙接近唤醒、钥匙唤醒、</a:t>
            </a:r>
            <a:r>
              <a:rPr lang="en-US" altLang="zh-CN" sz="1600">
                <a:sym typeface="+mn-ea"/>
              </a:rPr>
              <a:t>RTC</a:t>
            </a:r>
            <a:r>
              <a:rPr sz="1600">
                <a:sym typeface="+mn-ea"/>
              </a:rPr>
              <a:t>定时唤醒。</a:t>
            </a:r>
            <a:endParaRPr sz="1600">
              <a:sym typeface="+mn-ea"/>
            </a:endParaRPr>
          </a:p>
          <a:p>
            <a:pPr marL="0" indent="0">
              <a:buNone/>
            </a:pPr>
            <a:r>
              <a:rPr lang="en-US" altLang="zh-CN" sz="1600">
                <a:sym typeface="+mn-ea"/>
              </a:rPr>
              <a:t>		</a:t>
            </a:r>
            <a:r>
              <a:rPr sz="1600">
                <a:sym typeface="+mn-ea"/>
              </a:rPr>
              <a:t>电量</a:t>
            </a:r>
            <a:r>
              <a:rPr lang="en-US" altLang="zh-CN" sz="1600">
                <a:sym typeface="+mn-ea"/>
              </a:rPr>
              <a:t>&lt;10V</a:t>
            </a:r>
            <a:r>
              <a:rPr sz="1600">
                <a:sym typeface="+mn-ea"/>
              </a:rPr>
              <a:t>，</a:t>
            </a:r>
            <a:r>
              <a:rPr lang="en-US" altLang="zh-CN" sz="1600">
                <a:sym typeface="+mn-ea"/>
              </a:rPr>
              <a:t>TBox</a:t>
            </a:r>
            <a:r>
              <a:rPr sz="1600">
                <a:sym typeface="+mn-ea"/>
              </a:rPr>
              <a:t>钥匙唤醒。</a:t>
            </a:r>
            <a:endParaRPr lang="en-US" altLang="zh-CN" sz="16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3200"/>
              <a:t>TBOX</a:t>
            </a:r>
            <a:r>
              <a:rPr sz="3200"/>
              <a:t>功能拆分</a:t>
            </a:r>
            <a:endParaRPr sz="3200"/>
          </a:p>
        </p:txBody>
      </p:sp>
      <p:sp>
        <p:nvSpPr>
          <p:cNvPr id="10" name="内容占位符 2"/>
          <p:cNvSpPr>
            <a:spLocks noGrp="1"/>
          </p:cNvSpPr>
          <p:nvPr/>
        </p:nvSpPr>
        <p:spPr>
          <a:xfrm>
            <a:off x="608330" y="608965"/>
            <a:ext cx="10968990" cy="6191885"/>
          </a:xfrm>
          <a:prstGeom prst="rect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sz="1400"/>
          </a:p>
        </p:txBody>
      </p:sp>
      <p:sp>
        <p:nvSpPr>
          <p:cNvPr id="20" name="内容占位符 19"/>
          <p:cNvSpPr/>
          <p:nvPr>
            <p:ph idx="1"/>
          </p:nvPr>
        </p:nvSpPr>
        <p:spPr>
          <a:xfrm>
            <a:off x="608330" y="1490345"/>
            <a:ext cx="10968990" cy="4777740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en-US" altLang="zh-CN"/>
              <a:t>1</a:t>
            </a:r>
            <a:r>
              <a:t>、</a:t>
            </a:r>
            <a:r>
              <a:rPr lang="en-US" altLang="zh-CN"/>
              <a:t>SD</a:t>
            </a:r>
            <a:r>
              <a:t>卡与</a:t>
            </a:r>
            <a:r>
              <a:rPr lang="en-US" altLang="zh-CN"/>
              <a:t>Flash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	1</a:t>
            </a:r>
            <a:r>
              <a:t>）、存储用户设置、车辆参数、车辆状态</a:t>
            </a:r>
            <a:r>
              <a:t>等</a:t>
            </a:r>
          </a:p>
          <a:p>
            <a:pPr marL="0" indent="0">
              <a:buNone/>
            </a:pPr>
            <a:r>
              <a:rPr lang="en-US" altLang="zh-CN"/>
              <a:t>		</a:t>
            </a:r>
            <a:r>
              <a:rPr sz="1600"/>
              <a:t>存储车辆车型、</a:t>
            </a:r>
            <a:r>
              <a:rPr lang="en-US" altLang="zh-CN" sz="1600"/>
              <a:t>PN</a:t>
            </a:r>
            <a:r>
              <a:rPr sz="1600"/>
              <a:t>码、车辆一机一密、激活状态、磁罗盘校准参数等</a:t>
            </a:r>
            <a:endParaRPr sz="1600"/>
          </a:p>
          <a:p>
            <a:pPr marL="0" indent="0">
              <a:buNone/>
            </a:pPr>
            <a:r>
              <a:rPr lang="en-US" altLang="zh-CN" sz="1600"/>
              <a:t>		</a:t>
            </a:r>
            <a:r>
              <a:rPr sz="1600"/>
              <a:t>存储用户设置（挡位设置、</a:t>
            </a:r>
            <a:r>
              <a:rPr lang="en-US" altLang="zh-CN" sz="1600"/>
              <a:t>eps</a:t>
            </a:r>
            <a:r>
              <a:rPr sz="1600"/>
              <a:t>设置等），</a:t>
            </a:r>
            <a:r>
              <a:rPr sz="1600"/>
              <a:t>掉电不丢失</a:t>
            </a:r>
            <a:endParaRPr sz="1600"/>
          </a:p>
          <a:p>
            <a:pPr marL="0" indent="0">
              <a:buNone/>
            </a:pPr>
            <a:r>
              <a:rPr lang="en-US" altLang="zh-CN" sz="1600"/>
              <a:t>		</a:t>
            </a:r>
            <a:r>
              <a:rPr sz="1600"/>
              <a:t>存储需要断网补发的数据（轨迹数据、曲线数据等</a:t>
            </a:r>
            <a:r>
              <a:rPr sz="1600"/>
              <a:t>）</a:t>
            </a:r>
            <a:endParaRPr sz="1600"/>
          </a:p>
          <a:p>
            <a:pPr marL="0" indent="0">
              <a:buNone/>
            </a:pPr>
            <a:r>
              <a:rPr lang="en-US" altLang="zh-CN" sz="1600"/>
              <a:t>		log</a:t>
            </a:r>
            <a:r>
              <a:rPr sz="1600"/>
              <a:t>存储，在需要调试时可以通过指令打印出来，方便</a:t>
            </a:r>
            <a:r>
              <a:rPr sz="1600"/>
              <a:t>调试</a:t>
            </a:r>
            <a:endParaRPr sz="1600"/>
          </a:p>
          <a:p>
            <a:pPr marL="0" indent="0">
              <a:buNone/>
            </a:pPr>
            <a:r>
              <a:rPr lang="en-US" altLang="zh-CN" sz="1600"/>
              <a:t>		OTA</a:t>
            </a:r>
            <a:r>
              <a:rPr sz="1600"/>
              <a:t>与</a:t>
            </a:r>
            <a:r>
              <a:rPr lang="en-US" altLang="zh-CN" sz="1600"/>
              <a:t>IAP</a:t>
            </a:r>
            <a:r>
              <a:rPr sz="1600"/>
              <a:t>升级时固件</a:t>
            </a:r>
            <a:r>
              <a:rPr sz="1600"/>
              <a:t>暂存</a:t>
            </a:r>
            <a:endParaRPr sz="1600"/>
          </a:p>
          <a:p>
            <a:pPr marL="0" indent="0">
              <a:buNone/>
            </a:pPr>
            <a:endParaRPr lang="en-US" altLang="zh-CN" sz="16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3200"/>
              <a:t>TBOX</a:t>
            </a:r>
            <a:r>
              <a:rPr sz="3200"/>
              <a:t>功能拆分</a:t>
            </a:r>
            <a:endParaRPr sz="3200"/>
          </a:p>
        </p:txBody>
      </p:sp>
      <p:sp>
        <p:nvSpPr>
          <p:cNvPr id="10" name="内容占位符 2"/>
          <p:cNvSpPr>
            <a:spLocks noGrp="1"/>
          </p:cNvSpPr>
          <p:nvPr/>
        </p:nvSpPr>
        <p:spPr>
          <a:xfrm>
            <a:off x="608330" y="608965"/>
            <a:ext cx="10968990" cy="6191885"/>
          </a:xfrm>
          <a:prstGeom prst="rect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sz="1400"/>
          </a:p>
        </p:txBody>
      </p:sp>
      <p:sp>
        <p:nvSpPr>
          <p:cNvPr id="20" name="内容占位符 19"/>
          <p:cNvSpPr/>
          <p:nvPr>
            <p:ph idx="1"/>
          </p:nvPr>
        </p:nvSpPr>
        <p:spPr>
          <a:xfrm>
            <a:off x="608330" y="1490345"/>
            <a:ext cx="10968990" cy="4777740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en-US" altLang="zh-CN"/>
              <a:t>1</a:t>
            </a:r>
            <a:r>
              <a:t>、</a:t>
            </a:r>
            <a:r>
              <a:rPr lang="en-US" altLang="zh-CN"/>
              <a:t>IMU</a:t>
            </a:r>
            <a:r>
              <a:t>姿态检测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	1</a:t>
            </a:r>
            <a:r>
              <a:t>）、震动唤醒、震动报警</a:t>
            </a:r>
          </a:p>
          <a:p>
            <a:pPr marL="0" indent="0">
              <a:buNone/>
            </a:pPr>
            <a:r>
              <a:rPr lang="en-US" altLang="zh-CN"/>
              <a:t>		</a:t>
            </a:r>
            <a:r>
              <a:t>用于防拖、放盗</a:t>
            </a:r>
          </a:p>
          <a:p>
            <a:pPr marL="0" indent="0">
              <a:buNone/>
            </a:pPr>
            <a:r>
              <a:rPr lang="en-US" altLang="zh-CN"/>
              <a:t>	2</a:t>
            </a:r>
            <a:r>
              <a:t>）、撞车报警、侧翻报警</a:t>
            </a:r>
          </a:p>
          <a:p>
            <a:pPr marL="0" indent="0">
              <a:buNone/>
            </a:pPr>
            <a:r>
              <a:rPr lang="en-US" altLang="zh-CN"/>
              <a:t>		TBox</a:t>
            </a:r>
            <a:r>
              <a:t>检测到车辆撞车或侧翻时，会立即将报警信息上传云平台，平台以短信或电</a:t>
            </a:r>
            <a:r>
              <a:rPr lang="en-US" altLang="zh-CN"/>
              <a:t>		</a:t>
            </a:r>
            <a:r>
              <a:t>话形式联系紧急联系人。</a:t>
            </a: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6_1*b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UNIT_PLACING_PICTURE_USER_VIEWPORT" val="{&quot;height&quot;:8102,&quot;width&quot;:14400}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7.xml><?xml version="1.0" encoding="utf-8"?>
<p:tagLst xmlns:p="http://schemas.openxmlformats.org/presentationml/2006/main">
  <p:tag name="KSO_WM_UNIT_TABLE_BEAUTIFY" val="smartTable{4077dcfe-d430-4ffa-8c36-f936d713f5eb}"/>
</p:tagLst>
</file>

<file path=ppt/tags/tag78.xml><?xml version="1.0" encoding="utf-8"?>
<p:tagLst xmlns:p="http://schemas.openxmlformats.org/presentationml/2006/main">
  <p:tag name="KSO_WM_UNIT_TABLE_BEAUTIFY" val="smartTable{4077dcfe-d430-4ffa-8c36-f936d713f5eb}"/>
</p:tagLst>
</file>

<file path=ppt/tags/tag79.xml><?xml version="1.0" encoding="utf-8"?>
<p:tagLst xmlns:p="http://schemas.openxmlformats.org/presentationml/2006/main">
  <p:tag name="KSO_WM_UNIT_TABLE_BEAUTIFY" val="smartTable{4077dcfe-d430-4ffa-8c36-f936d713f5eb}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1677</Words>
  <Application>WPS 演示</Application>
  <PresentationFormat>宽屏</PresentationFormat>
  <Paragraphs>217</Paragraphs>
  <Slides>12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Wingdings</vt:lpstr>
      <vt:lpstr>Arial Unicode MS</vt:lpstr>
      <vt:lpstr>Calibri</vt:lpstr>
      <vt:lpstr>Office 主题​​</vt:lpstr>
      <vt:lpstr>TBOX设备简介</vt:lpstr>
      <vt:lpstr>概述</vt:lpstr>
      <vt:lpstr>TBOX外围硬件</vt:lpstr>
      <vt:lpstr>TBOX外围硬件</vt:lpstr>
      <vt:lpstr>TBOX功能拆分</vt:lpstr>
      <vt:lpstr>TBOX功能拆分</vt:lpstr>
      <vt:lpstr>TBOX功能拆分</vt:lpstr>
      <vt:lpstr>TBOX功能拆分</vt:lpstr>
      <vt:lpstr>TBOX功能拆分</vt:lpstr>
      <vt:lpstr>功能特点</vt:lpstr>
      <vt:lpstr>撞车提醒</vt:lpstr>
      <vt:lpstr>技术参数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范宇飞</cp:lastModifiedBy>
  <cp:revision>252</cp:revision>
  <dcterms:created xsi:type="dcterms:W3CDTF">2019-06-19T02:08:00Z</dcterms:created>
  <dcterms:modified xsi:type="dcterms:W3CDTF">2020-11-27T06:08:28Z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2052-11.1.0.9740</vt:lpwstr>
  </property>
</Properties>
</file>